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70" r:id="rId3"/>
    <p:sldId id="282" r:id="rId4"/>
    <p:sldId id="271" r:id="rId5"/>
    <p:sldId id="283" r:id="rId6"/>
    <p:sldId id="285" r:id="rId7"/>
    <p:sldId id="286" r:id="rId8"/>
    <p:sldId id="287" r:id="rId9"/>
    <p:sldId id="272" r:id="rId10"/>
    <p:sldId id="288" r:id="rId11"/>
    <p:sldId id="273" r:id="rId12"/>
    <p:sldId id="289" r:id="rId13"/>
    <p:sldId id="274" r:id="rId14"/>
    <p:sldId id="290" r:id="rId15"/>
    <p:sldId id="291" r:id="rId16"/>
    <p:sldId id="292" r:id="rId17"/>
    <p:sldId id="293" r:id="rId18"/>
    <p:sldId id="294" r:id="rId19"/>
    <p:sldId id="275" r:id="rId20"/>
    <p:sldId id="284" r:id="rId21"/>
    <p:sldId id="276" r:id="rId22"/>
    <p:sldId id="281" r:id="rId23"/>
    <p:sldId id="296" r:id="rId24"/>
    <p:sldId id="277" r:id="rId25"/>
    <p:sldId id="295" r:id="rId26"/>
    <p:sldId id="278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6B"/>
    <a:srgbClr val="ADD4F7"/>
    <a:srgbClr val="CCECFF"/>
    <a:srgbClr val="009FDB"/>
    <a:srgbClr val="0589AE"/>
    <a:srgbClr val="FF9933"/>
    <a:srgbClr val="8FB823"/>
    <a:srgbClr val="2FA2C1"/>
    <a:srgbClr val="FFFFFF"/>
    <a:srgbClr val="058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6" autoAdjust="0"/>
    <p:restoredTop sz="93537" autoAdjust="0"/>
  </p:normalViewPr>
  <p:slideViewPr>
    <p:cSldViewPr snapToGrid="0">
      <p:cViewPr varScale="1">
        <p:scale>
          <a:sx n="74" d="100"/>
          <a:sy n="74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B1809-D12A-4026-9BF4-968EE11F6307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6E5FF-9E6A-4BF4-B84D-D49DDD29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6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6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8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7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6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8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92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7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5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E93E5-EACA-40F0-A741-520E44E1178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3A949-09F6-4719-8CBF-B2066E8A0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58425" y="5038524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by</a:t>
            </a:r>
          </a:p>
          <a:p>
            <a:pPr algn="ctr"/>
            <a:r>
              <a:rPr lang="en-US" sz="2800" i="1" dirty="0" smtClean="0">
                <a:solidFill>
                  <a:srgbClr val="058A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Dr. </a:t>
            </a:r>
            <a:r>
              <a:rPr lang="en-US" sz="2800" i="1" dirty="0" err="1" smtClean="0">
                <a:solidFill>
                  <a:srgbClr val="058A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Doaa</a:t>
            </a:r>
            <a:r>
              <a:rPr lang="en-US" sz="2800" i="1" dirty="0" smtClean="0">
                <a:solidFill>
                  <a:srgbClr val="058A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 smtClean="0">
                <a:solidFill>
                  <a:srgbClr val="058A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Saad</a:t>
            </a:r>
            <a:endParaRPr lang="en-US" sz="2800" i="1" dirty="0">
              <a:solidFill>
                <a:srgbClr val="058AA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93" y="923792"/>
            <a:ext cx="4114732" cy="41147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96355" y="1880315"/>
            <a:ext cx="5250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err="1">
                <a:solidFill>
                  <a:srgbClr val="003E6B"/>
                </a:solidFill>
              </a:rPr>
              <a:t>GroupGram</a:t>
            </a:r>
            <a:endParaRPr lang="en-US" sz="7200" b="1" dirty="0">
              <a:solidFill>
                <a:srgbClr val="003E6B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91754" y="2955400"/>
            <a:ext cx="3266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589AE"/>
                </a:solidFill>
              </a:rPr>
              <a:t>Social media application</a:t>
            </a:r>
          </a:p>
        </p:txBody>
      </p:sp>
    </p:spTree>
    <p:extLst>
      <p:ext uri="{BB962C8B-B14F-4D97-AF65-F5344CB8AC3E}">
        <p14:creationId xmlns:p14="http://schemas.microsoft.com/office/powerpoint/2010/main" val="22350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70506" y="2515747"/>
            <a:ext cx="2034021" cy="2040915"/>
          </a:xfrm>
          <a:prstGeom prst="ellipse">
            <a:avLst/>
          </a:prstGeom>
          <a:solidFill>
            <a:srgbClr val="0589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 err="1" smtClean="0"/>
              <a:t>Carefer</a:t>
            </a:r>
            <a:endParaRPr lang="en-US" sz="2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16640" y="295072"/>
            <a:ext cx="96439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Analysis of existing systems</a:t>
            </a:r>
            <a:endParaRPr lang="en-US" sz="7200" spc="-150" dirty="0">
              <a:gradFill>
                <a:gsLst>
                  <a:gs pos="0">
                    <a:srgbClr val="058AAF"/>
                  </a:gs>
                  <a:gs pos="100000">
                    <a:srgbClr val="003E6B"/>
                  </a:gs>
                </a:gsLst>
                <a:lin ang="8400000" scaled="0"/>
              </a:gradFill>
              <a:latin typeface="Tw Cen MT" panose="020B06020201040206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31266" y="2515747"/>
            <a:ext cx="2034021" cy="2040915"/>
          </a:xfrm>
          <a:prstGeom prst="ellipse">
            <a:avLst/>
          </a:prstGeom>
          <a:solidFill>
            <a:srgbClr val="0589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Asale7lak</a:t>
            </a:r>
            <a:endParaRPr lang="en-US" sz="2400" dirty="0" smtClean="0"/>
          </a:p>
        </p:txBody>
      </p:sp>
      <p:sp>
        <p:nvSpPr>
          <p:cNvPr id="7" name="Oval 6"/>
          <p:cNvSpPr/>
          <p:nvPr/>
        </p:nvSpPr>
        <p:spPr>
          <a:xfrm>
            <a:off x="9192026" y="2515746"/>
            <a:ext cx="2034021" cy="2040915"/>
          </a:xfrm>
          <a:prstGeom prst="ellipse">
            <a:avLst/>
          </a:prstGeom>
          <a:solidFill>
            <a:srgbClr val="0589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 err="1" smtClean="0"/>
              <a:t>Morni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9261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Project Objectives</a:t>
            </a:r>
            <a:endParaRPr lang="en-US" sz="4000" dirty="0">
              <a:solidFill>
                <a:srgbClr val="003E6B"/>
              </a:solidFill>
              <a:latin typeface="Tw Cen MT" panose="020B06020201040206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117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3470" y="359467"/>
            <a:ext cx="61734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Project objectives</a:t>
            </a:r>
            <a:endParaRPr lang="en-US" sz="7200" spc="-150" dirty="0">
              <a:gradFill>
                <a:gsLst>
                  <a:gs pos="0">
                    <a:srgbClr val="058AAF"/>
                  </a:gs>
                  <a:gs pos="100000">
                    <a:srgbClr val="003E6B"/>
                  </a:gs>
                </a:gsLst>
                <a:lin ang="8400000" scaled="0"/>
              </a:gradFill>
              <a:latin typeface="Tw Cen MT" panose="020B06020201040206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0" y="1559796"/>
            <a:ext cx="3540614" cy="2574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9" y="4342663"/>
            <a:ext cx="3093076" cy="2248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4" y="1648746"/>
            <a:ext cx="3195230" cy="2396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33" y="4134118"/>
            <a:ext cx="2304511" cy="23045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64" y="2019800"/>
            <a:ext cx="3198519" cy="32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1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Implementation</a:t>
            </a:r>
            <a:endParaRPr lang="en-US" sz="4000" dirty="0">
              <a:solidFill>
                <a:srgbClr val="003E6B"/>
              </a:solidFill>
              <a:latin typeface="Tw Cen MT" panose="020B06020201040206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117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9942" y="308764"/>
            <a:ext cx="54649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Implementation</a:t>
            </a:r>
            <a:endParaRPr lang="en-US" sz="7200" dirty="0"/>
          </a:p>
        </p:txBody>
      </p:sp>
      <p:sp>
        <p:nvSpPr>
          <p:cNvPr id="6" name="Rectangle 5"/>
          <p:cNvSpPr/>
          <p:nvPr/>
        </p:nvSpPr>
        <p:spPr>
          <a:xfrm>
            <a:off x="2225040" y="1738694"/>
            <a:ext cx="7559040" cy="3688080"/>
          </a:xfrm>
          <a:prstGeom prst="rect">
            <a:avLst/>
          </a:prstGeom>
          <a:solidFill>
            <a:srgbClr val="CCE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4049" y="3105680"/>
            <a:ext cx="4757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 up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00" y="1509093"/>
            <a:ext cx="2352631" cy="45462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00" y="1509094"/>
            <a:ext cx="2352631" cy="45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6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791" y="282193"/>
            <a:ext cx="54649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Implementation</a:t>
            </a:r>
            <a:endParaRPr lang="en-US" sz="7200" dirty="0"/>
          </a:p>
        </p:txBody>
      </p:sp>
      <p:sp>
        <p:nvSpPr>
          <p:cNvPr id="5" name="Rectangle 4"/>
          <p:cNvSpPr/>
          <p:nvPr/>
        </p:nvSpPr>
        <p:spPr>
          <a:xfrm>
            <a:off x="2225040" y="1738694"/>
            <a:ext cx="7559040" cy="3688080"/>
          </a:xfrm>
          <a:prstGeom prst="rect">
            <a:avLst/>
          </a:prstGeom>
          <a:solidFill>
            <a:srgbClr val="CCE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2230" y="2674791"/>
            <a:ext cx="4757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 page</a:t>
            </a:r>
            <a:endParaRPr lang="en-US" sz="2800" dirty="0" smtClean="0">
              <a:solidFill>
                <a:srgbClr val="003E6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Activity feed</a:t>
            </a:r>
            <a:endParaRPr lang="en-US" sz="2800" dirty="0" smtClean="0">
              <a:solidFill>
                <a:srgbClr val="003E6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13" y="1294991"/>
            <a:ext cx="2352631" cy="4561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14" y="1294991"/>
            <a:ext cx="2352631" cy="43809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15" y="1301985"/>
            <a:ext cx="2352631" cy="45614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14" y="1301984"/>
            <a:ext cx="2352631" cy="45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427" y="256435"/>
            <a:ext cx="54649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Implementation</a:t>
            </a:r>
            <a:endParaRPr lang="en-US" sz="7200" dirty="0"/>
          </a:p>
        </p:txBody>
      </p:sp>
      <p:sp>
        <p:nvSpPr>
          <p:cNvPr id="5" name="Rectangle 4"/>
          <p:cNvSpPr/>
          <p:nvPr/>
        </p:nvSpPr>
        <p:spPr>
          <a:xfrm>
            <a:off x="2225040" y="1738694"/>
            <a:ext cx="7559040" cy="3688080"/>
          </a:xfrm>
          <a:prstGeom prst="rect">
            <a:avLst/>
          </a:prstGeom>
          <a:solidFill>
            <a:srgbClr val="CCE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2230" y="2674791"/>
            <a:ext cx="4757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post</a:t>
            </a:r>
            <a:endParaRPr lang="en-US" sz="2800" dirty="0" smtClean="0">
              <a:solidFill>
                <a:srgbClr val="003E6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product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problem</a:t>
            </a:r>
            <a:endParaRPr lang="en-US" sz="2800" dirty="0" smtClean="0">
              <a:solidFill>
                <a:srgbClr val="003E6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575" y="982740"/>
            <a:ext cx="2459705" cy="4769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575" y="982740"/>
            <a:ext cx="2459705" cy="4769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574" y="984194"/>
            <a:ext cx="2459705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5549" y="256436"/>
            <a:ext cx="54649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Implementation</a:t>
            </a:r>
            <a:endParaRPr lang="en-US" sz="7200" dirty="0"/>
          </a:p>
        </p:txBody>
      </p:sp>
      <p:sp>
        <p:nvSpPr>
          <p:cNvPr id="5" name="Rectangle 4"/>
          <p:cNvSpPr/>
          <p:nvPr/>
        </p:nvSpPr>
        <p:spPr>
          <a:xfrm>
            <a:off x="2225040" y="1738694"/>
            <a:ext cx="7559040" cy="3688080"/>
          </a:xfrm>
          <a:prstGeom prst="rect">
            <a:avLst/>
          </a:prstGeom>
          <a:solidFill>
            <a:srgbClr val="CCE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8084" y="2243905"/>
            <a:ext cx="47575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 someone</a:t>
            </a:r>
            <a:endParaRPr lang="en-US" sz="2800" dirty="0" smtClean="0">
              <a:solidFill>
                <a:srgbClr val="003E6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Followers 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Following 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profile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 information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98" y="827123"/>
            <a:ext cx="2857473" cy="5511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98" y="827123"/>
            <a:ext cx="2996177" cy="5511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97" y="827122"/>
            <a:ext cx="2996178" cy="5511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96" y="827121"/>
            <a:ext cx="2996180" cy="5511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96" y="827120"/>
            <a:ext cx="2996180" cy="55112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96" y="827120"/>
            <a:ext cx="2996180" cy="55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6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669" y="295072"/>
            <a:ext cx="54649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Implementation</a:t>
            </a:r>
            <a:endParaRPr lang="en-US" sz="7200" dirty="0"/>
          </a:p>
        </p:txBody>
      </p:sp>
      <p:sp>
        <p:nvSpPr>
          <p:cNvPr id="5" name="Rectangle 4"/>
          <p:cNvSpPr/>
          <p:nvPr/>
        </p:nvSpPr>
        <p:spPr>
          <a:xfrm>
            <a:off x="2225040" y="1738694"/>
            <a:ext cx="7559040" cy="3688080"/>
          </a:xfrm>
          <a:prstGeom prst="rect">
            <a:avLst/>
          </a:prstGeom>
          <a:solidFill>
            <a:srgbClr val="CCE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34956" y="2243906"/>
            <a:ext cx="47575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Shop</a:t>
            </a:r>
            <a:endParaRPr lang="en-US" sz="2800" dirty="0" smtClean="0">
              <a:solidFill>
                <a:srgbClr val="003E6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product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details</a:t>
            </a:r>
            <a:endParaRPr lang="en-US" sz="2800" dirty="0" smtClean="0">
              <a:solidFill>
                <a:srgbClr val="003E6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user profile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problems screen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problems screen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5" y="784799"/>
            <a:ext cx="2886121" cy="5595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5" y="784799"/>
            <a:ext cx="2886121" cy="559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5" y="784799"/>
            <a:ext cx="2886121" cy="5595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5" y="784799"/>
            <a:ext cx="2886121" cy="55958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5" y="784799"/>
            <a:ext cx="2886121" cy="5595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05" y="784799"/>
            <a:ext cx="2886121" cy="55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7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5999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Project Idea</a:t>
            </a:r>
            <a:endParaRPr lang="en-US" sz="4000" dirty="0">
              <a:solidFill>
                <a:srgbClr val="003E6B"/>
              </a:solidFill>
              <a:latin typeface="Tw Cen MT" panose="020B06020201040206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117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4711" y="256435"/>
            <a:ext cx="18515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Tools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28829" y="721109"/>
            <a:ext cx="1734343" cy="1734343"/>
            <a:chOff x="3196828" y="1442"/>
            <a:chExt cx="1734343" cy="1734343"/>
          </a:xfrm>
        </p:grpSpPr>
        <p:sp>
          <p:nvSpPr>
            <p:cNvPr id="16" name="Oval 15"/>
            <p:cNvSpPr/>
            <p:nvPr/>
          </p:nvSpPr>
          <p:spPr>
            <a:xfrm>
              <a:off x="3196828" y="1442"/>
              <a:ext cx="1734343" cy="1734343"/>
            </a:xfrm>
            <a:prstGeom prst="ellipse">
              <a:avLst/>
            </a:prstGeom>
            <a:solidFill>
              <a:srgbClr val="CCEC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/>
            <p:cNvSpPr/>
            <p:nvPr/>
          </p:nvSpPr>
          <p:spPr>
            <a:xfrm>
              <a:off x="3450817" y="255431"/>
              <a:ext cx="1226365" cy="1226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 smtClean="0"/>
                <a:t>  </a:t>
              </a:r>
              <a:endParaRPr lang="en-US" sz="6500" kern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069548" y="2561828"/>
            <a:ext cx="1734343" cy="1734343"/>
            <a:chOff x="5037547" y="1842161"/>
            <a:chExt cx="1734343" cy="1734343"/>
          </a:xfrm>
        </p:grpSpPr>
        <p:sp>
          <p:nvSpPr>
            <p:cNvPr id="14" name="Oval 13"/>
            <p:cNvSpPr/>
            <p:nvPr/>
          </p:nvSpPr>
          <p:spPr>
            <a:xfrm>
              <a:off x="5037547" y="1842161"/>
              <a:ext cx="1734343" cy="1734343"/>
            </a:xfrm>
            <a:prstGeom prst="ellipse">
              <a:avLst/>
            </a:prstGeom>
            <a:solidFill>
              <a:srgbClr val="CCEC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6"/>
            <p:cNvSpPr/>
            <p:nvPr/>
          </p:nvSpPr>
          <p:spPr>
            <a:xfrm>
              <a:off x="5291536" y="2096150"/>
              <a:ext cx="1226365" cy="1226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 smtClean="0"/>
                <a:t>  </a:t>
              </a:r>
              <a:endParaRPr lang="en-US" sz="65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28829" y="4402547"/>
            <a:ext cx="1734343" cy="1734343"/>
            <a:chOff x="3196828" y="3682880"/>
            <a:chExt cx="1734343" cy="1734343"/>
          </a:xfrm>
        </p:grpSpPr>
        <p:sp>
          <p:nvSpPr>
            <p:cNvPr id="12" name="Oval 11"/>
            <p:cNvSpPr/>
            <p:nvPr/>
          </p:nvSpPr>
          <p:spPr>
            <a:xfrm>
              <a:off x="3196828" y="3682880"/>
              <a:ext cx="1734343" cy="1734343"/>
            </a:xfrm>
            <a:prstGeom prst="ellipse">
              <a:avLst/>
            </a:prstGeom>
            <a:solidFill>
              <a:srgbClr val="CCEC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8"/>
            <p:cNvSpPr/>
            <p:nvPr/>
          </p:nvSpPr>
          <p:spPr>
            <a:xfrm>
              <a:off x="3450817" y="3936869"/>
              <a:ext cx="1226365" cy="1226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 smtClean="0"/>
                <a:t>  </a:t>
              </a:r>
              <a:endParaRPr lang="en-US" sz="6500" kern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8109" y="2561828"/>
            <a:ext cx="1734343" cy="1734343"/>
            <a:chOff x="1356108" y="1842161"/>
            <a:chExt cx="1734343" cy="1734343"/>
          </a:xfrm>
        </p:grpSpPr>
        <p:sp>
          <p:nvSpPr>
            <p:cNvPr id="10" name="Oval 9"/>
            <p:cNvSpPr/>
            <p:nvPr/>
          </p:nvSpPr>
          <p:spPr>
            <a:xfrm>
              <a:off x="1356108" y="1842161"/>
              <a:ext cx="1734343" cy="1734343"/>
            </a:xfrm>
            <a:prstGeom prst="ellipse">
              <a:avLst/>
            </a:prstGeom>
            <a:solidFill>
              <a:srgbClr val="CCEC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1610097" y="2096150"/>
              <a:ext cx="1226365" cy="1226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 smtClean="0"/>
                <a:t>  </a:t>
              </a:r>
              <a:endParaRPr lang="en-US" sz="6500" kern="12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32" y="1369205"/>
            <a:ext cx="1535136" cy="4381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36" y="3135385"/>
            <a:ext cx="1455487" cy="5872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47" y="3155951"/>
            <a:ext cx="1249343" cy="5666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730" y="4761083"/>
            <a:ext cx="2034540" cy="10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6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117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7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Future 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117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4494" y="295072"/>
            <a:ext cx="45005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Future Work</a:t>
            </a:r>
            <a:endParaRPr lang="en-US" sz="7200" spc="-150" dirty="0">
              <a:gradFill>
                <a:gsLst>
                  <a:gs pos="0">
                    <a:srgbClr val="058AAF"/>
                  </a:gs>
                  <a:gs pos="100000">
                    <a:srgbClr val="003E6B"/>
                  </a:gs>
                </a:gsLst>
                <a:lin ang="8400000" scaled="0"/>
              </a:gra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32067" y="1767569"/>
            <a:ext cx="3287122" cy="1993445"/>
            <a:chOff x="732067" y="1767569"/>
            <a:chExt cx="3287122" cy="19934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67" y="1767569"/>
              <a:ext cx="1763485" cy="1763485"/>
            </a:xfrm>
            <a:prstGeom prst="rect">
              <a:avLst/>
            </a:prstGeom>
          </p:spPr>
        </p:pic>
        <p:cxnSp>
          <p:nvCxnSpPr>
            <p:cNvPr id="7" name="Straight Connector 6"/>
            <p:cNvCxnSpPr>
              <a:stCxn id="6" idx="2"/>
            </p:cNvCxnSpPr>
            <p:nvPr/>
          </p:nvCxnSpPr>
          <p:spPr>
            <a:xfrm flipH="1">
              <a:off x="1613809" y="3531054"/>
              <a:ext cx="1" cy="229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flipH="1">
              <a:off x="2495552" y="2326145"/>
              <a:ext cx="1523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3E6B"/>
                  </a:solidFill>
                </a:rPr>
                <a:t>Fingerprint Lock Screen</a:t>
              </a:r>
              <a:endParaRPr lang="en-US" dirty="0">
                <a:solidFill>
                  <a:srgbClr val="003E6B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 flipH="1">
            <a:off x="4982625" y="4744652"/>
            <a:ext cx="152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E6B"/>
                </a:solidFill>
              </a:rPr>
              <a:t>Hire driver</a:t>
            </a:r>
            <a:endParaRPr lang="en-US" dirty="0" smtClean="0">
              <a:solidFill>
                <a:srgbClr val="003E6B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985096" y="1842426"/>
            <a:ext cx="3327309" cy="2029504"/>
            <a:chOff x="4662308" y="1792782"/>
            <a:chExt cx="3327309" cy="2029504"/>
          </a:xfrm>
        </p:grpSpPr>
        <p:grpSp>
          <p:nvGrpSpPr>
            <p:cNvPr id="22" name="Group 21"/>
            <p:cNvGrpSpPr/>
            <p:nvPr/>
          </p:nvGrpSpPr>
          <p:grpSpPr>
            <a:xfrm>
              <a:off x="5561604" y="2464644"/>
              <a:ext cx="2428013" cy="1357642"/>
              <a:chOff x="5561604" y="2464644"/>
              <a:chExt cx="2428013" cy="135764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>
                <a:off x="5561604" y="3531054"/>
                <a:ext cx="1" cy="2912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 flipH="1">
                <a:off x="6465980" y="2464644"/>
                <a:ext cx="15236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3E6B"/>
                    </a:solidFill>
                  </a:rPr>
                  <a:t>Chat improvement</a:t>
                </a:r>
                <a:endParaRPr lang="en-US" dirty="0">
                  <a:solidFill>
                    <a:srgbClr val="003E6B"/>
                  </a:solidFill>
                </a:endParaRP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308" y="1792782"/>
              <a:ext cx="1762844" cy="1762844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293915" y="3773300"/>
            <a:ext cx="11625943" cy="97972"/>
          </a:xfrm>
          <a:prstGeom prst="rect">
            <a:avLst/>
          </a:prstGeom>
          <a:solidFill>
            <a:srgbClr val="AD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8341209" y="4039302"/>
            <a:ext cx="1762844" cy="1762844"/>
          </a:xfrm>
          <a:prstGeom prst="ellipse">
            <a:avLst/>
          </a:prstGeom>
          <a:solidFill>
            <a:srgbClr val="ADD4F7"/>
          </a:solidFill>
          <a:ln>
            <a:solidFill>
              <a:srgbClr val="ADD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9FDB"/>
              </a:solidFill>
            </a:endParaRPr>
          </a:p>
        </p:txBody>
      </p:sp>
      <p:cxnSp>
        <p:nvCxnSpPr>
          <p:cNvPr id="30" name="Straight Connector 29"/>
          <p:cNvCxnSpPr>
            <a:stCxn id="28" idx="0"/>
          </p:cNvCxnSpPr>
          <p:nvPr/>
        </p:nvCxnSpPr>
        <p:spPr>
          <a:xfrm flipV="1">
            <a:off x="9222631" y="3871272"/>
            <a:ext cx="4988" cy="168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48" y="4323980"/>
            <a:ext cx="969873" cy="96987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508749" y="46475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3E6B"/>
                </a:solidFill>
              </a:rPr>
              <a:t>4</a:t>
            </a:r>
            <a:endParaRPr lang="en-US" sz="3600" dirty="0">
              <a:solidFill>
                <a:srgbClr val="003E6B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53948" y="4736058"/>
            <a:ext cx="162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E6B"/>
                </a:solidFill>
              </a:rPr>
              <a:t>Integrated map</a:t>
            </a:r>
            <a:endParaRPr lang="en-US" dirty="0">
              <a:solidFill>
                <a:srgbClr val="003E6B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36011" y="4039302"/>
            <a:ext cx="1762844" cy="1762844"/>
          </a:xfrm>
          <a:prstGeom prst="ellipse">
            <a:avLst/>
          </a:prstGeom>
          <a:solidFill>
            <a:srgbClr val="ADD4F7"/>
          </a:solidFill>
          <a:ln>
            <a:solidFill>
              <a:srgbClr val="ADD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9FDB"/>
              </a:solidFill>
            </a:endParaRPr>
          </a:p>
        </p:txBody>
      </p:sp>
      <p:cxnSp>
        <p:nvCxnSpPr>
          <p:cNvPr id="38" name="Straight Connector 37"/>
          <p:cNvCxnSpPr>
            <a:stCxn id="34" idx="0"/>
          </p:cNvCxnSpPr>
          <p:nvPr/>
        </p:nvCxnSpPr>
        <p:spPr>
          <a:xfrm flipV="1">
            <a:off x="4017433" y="3871272"/>
            <a:ext cx="0" cy="168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65" y="4439406"/>
            <a:ext cx="1062562" cy="1062562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263761" y="4597558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3E6B"/>
                </a:solidFill>
              </a:rPr>
              <a:t>2</a:t>
            </a:r>
            <a:endParaRPr lang="en-US" sz="3600" dirty="0">
              <a:solidFill>
                <a:srgbClr val="003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  <p:bldP spid="28" grpId="0" animBg="1"/>
      <p:bldP spid="32" grpId="0"/>
      <p:bldP spid="33" grpId="0"/>
      <p:bldP spid="34" grpId="0" animBg="1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Project Contribution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117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1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147" y="295072"/>
            <a:ext cx="43685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Contribution</a:t>
            </a:r>
            <a:endParaRPr lang="en-US" sz="7200" dirty="0"/>
          </a:p>
        </p:txBody>
      </p:sp>
      <p:grpSp>
        <p:nvGrpSpPr>
          <p:cNvPr id="5" name="Group 4"/>
          <p:cNvGrpSpPr/>
          <p:nvPr/>
        </p:nvGrpSpPr>
        <p:grpSpPr>
          <a:xfrm>
            <a:off x="2425472" y="1897464"/>
            <a:ext cx="3129748" cy="3906593"/>
            <a:chOff x="2425472" y="1897464"/>
            <a:chExt cx="3129748" cy="3906593"/>
          </a:xfrm>
        </p:grpSpPr>
        <p:sp>
          <p:nvSpPr>
            <p:cNvPr id="6" name="Oval 5"/>
            <p:cNvSpPr/>
            <p:nvPr/>
          </p:nvSpPr>
          <p:spPr>
            <a:xfrm>
              <a:off x="2520775" y="1897464"/>
              <a:ext cx="2939143" cy="31133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196" t="-25483" r="-51386" b="-2657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flipH="1">
              <a:off x="2425472" y="5157726"/>
              <a:ext cx="3129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3E6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Technical side</a:t>
              </a:r>
              <a:endParaRPr lang="en-US" sz="3600" dirty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56771" y="1897463"/>
            <a:ext cx="3129748" cy="3925721"/>
            <a:chOff x="6656771" y="1897463"/>
            <a:chExt cx="3129748" cy="3925721"/>
          </a:xfrm>
        </p:grpSpPr>
        <p:sp>
          <p:nvSpPr>
            <p:cNvPr id="9" name="Oval 8"/>
            <p:cNvSpPr/>
            <p:nvPr/>
          </p:nvSpPr>
          <p:spPr>
            <a:xfrm>
              <a:off x="6703088" y="1897463"/>
              <a:ext cx="3037114" cy="311331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001" t="-45788" r="-80499" b="-450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6656771" y="5176853"/>
              <a:ext cx="3129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3E6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Human side</a:t>
              </a:r>
              <a:endParaRPr lang="en-US" sz="3600" dirty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0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Conclusion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117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71" y="1170234"/>
            <a:ext cx="5211247" cy="5211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7664" y="372345"/>
            <a:ext cx="37529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Conclusion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9924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3534" y="269314"/>
            <a:ext cx="45174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Project Idea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4" y="3449136"/>
            <a:ext cx="2514316" cy="25143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3347" y="5594120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35" y="1148217"/>
            <a:ext cx="3164588" cy="2300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44" y="3696511"/>
            <a:ext cx="1650233" cy="1650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60" y="1384035"/>
            <a:ext cx="2201995" cy="2201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263" y="2359871"/>
            <a:ext cx="2401228" cy="24523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87850" y="3147565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 Phones</a:t>
            </a:r>
            <a:endParaRPr lang="en-US" dirty="0">
              <a:solidFill>
                <a:srgbClr val="003E6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03651" y="5268112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01660" y="3401364"/>
            <a:ext cx="228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Affects a large scope</a:t>
            </a:r>
            <a:endParaRPr lang="en-US" dirty="0">
              <a:solidFill>
                <a:srgbClr val="003E6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753409" y="4627523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E6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Making life 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6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Problem Statement</a:t>
            </a:r>
            <a:endParaRPr lang="en-US" sz="4000" dirty="0">
              <a:solidFill>
                <a:srgbClr val="003E6B"/>
              </a:solidFill>
              <a:latin typeface="Tw Cen MT" panose="020B06020201040206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117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104613" y="2876356"/>
            <a:ext cx="2034021" cy="2040915"/>
          </a:xfrm>
          <a:prstGeom prst="ellipse">
            <a:avLst/>
          </a:prstGeom>
          <a:solidFill>
            <a:srgbClr val="0589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 smtClean="0"/>
              <a:t>36,096</a:t>
            </a:r>
          </a:p>
          <a:p>
            <a:pPr algn="ctr"/>
            <a:r>
              <a:rPr lang="en-US" sz="2800" dirty="0" smtClean="0"/>
              <a:t>Deaths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72975" y="282192"/>
            <a:ext cx="6624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Problem statement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90596" y="1290112"/>
            <a:ext cx="1207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58AAF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Importance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7674" y="2400289"/>
            <a:ext cx="122341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solidFill>
                  <a:srgbClr val="009FDB"/>
                </a:solidFill>
              </a:rPr>
              <a:t>2018</a:t>
            </a:r>
            <a:endParaRPr lang="en-US" sz="4000" dirty="0">
              <a:solidFill>
                <a:srgbClr val="009FD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8665" y="2876356"/>
            <a:ext cx="288143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 smtClean="0">
                <a:solidFill>
                  <a:srgbClr val="003E6B"/>
                </a:solidFill>
              </a:rPr>
              <a:t>36,835 Deaths</a:t>
            </a:r>
            <a:endParaRPr lang="en-US" sz="3600" dirty="0">
              <a:solidFill>
                <a:srgbClr val="003E6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97674" y="3853374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9FDB"/>
                </a:solidFill>
              </a:rPr>
              <a:t>2017</a:t>
            </a:r>
            <a:endParaRPr lang="en-US" sz="4000" dirty="0"/>
          </a:p>
        </p:txBody>
      </p:sp>
      <p:sp>
        <p:nvSpPr>
          <p:cNvPr id="13" name="Rectangle 12"/>
          <p:cNvSpPr/>
          <p:nvPr/>
        </p:nvSpPr>
        <p:spPr>
          <a:xfrm>
            <a:off x="6068665" y="4379886"/>
            <a:ext cx="2881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3E6B"/>
                </a:solidFill>
              </a:rPr>
              <a:t>37,473 Deaths</a:t>
            </a:r>
            <a:endParaRPr lang="en-US" sz="3600" dirty="0">
              <a:solidFill>
                <a:srgbClr val="003E6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04613" y="57744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589AE"/>
                </a:solidFill>
              </a:rPr>
              <a:t>The number </a:t>
            </a:r>
            <a:r>
              <a:rPr lang="en-US" b="1" dirty="0" smtClean="0">
                <a:solidFill>
                  <a:srgbClr val="0589AE"/>
                </a:solidFill>
              </a:rPr>
              <a:t>is very large so we must help each other to reduce it and be safe at the roads</a:t>
            </a:r>
            <a:endParaRPr lang="en-US" dirty="0">
              <a:solidFill>
                <a:srgbClr val="0589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975" y="282192"/>
            <a:ext cx="6624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90596" y="1290112"/>
            <a:ext cx="1207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58AAF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Importance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65" y="2667366"/>
            <a:ext cx="1371655" cy="137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20" y="2667365"/>
            <a:ext cx="1371655" cy="1371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75" y="2667365"/>
            <a:ext cx="1371655" cy="13716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30" y="2667365"/>
            <a:ext cx="1371655" cy="1371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85" y="2667364"/>
            <a:ext cx="1371655" cy="13716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09912" y="1659444"/>
            <a:ext cx="4130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3E6B"/>
                </a:solidFill>
              </a:rPr>
              <a:t>Making a community</a:t>
            </a:r>
          </a:p>
          <a:p>
            <a:pPr algn="ctr"/>
            <a:r>
              <a:rPr lang="en-US" sz="3600" dirty="0" smtClean="0">
                <a:solidFill>
                  <a:srgbClr val="003E6B"/>
                </a:solidFill>
              </a:rPr>
              <a:t>For car lovers</a:t>
            </a:r>
            <a:endParaRPr lang="en-US" sz="3600" dirty="0">
              <a:solidFill>
                <a:srgbClr val="003E6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636" y="4623698"/>
            <a:ext cx="11052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3E6B"/>
                </a:solidFill>
              </a:rPr>
              <a:t>The Goal is to create an environment</a:t>
            </a:r>
          </a:p>
          <a:p>
            <a:pPr algn="ctr"/>
            <a:r>
              <a:rPr lang="en-US" sz="3600" dirty="0" smtClean="0">
                <a:solidFill>
                  <a:srgbClr val="003E6B"/>
                </a:solidFill>
              </a:rPr>
              <a:t>where people can help each other with their car problems</a:t>
            </a:r>
            <a:endParaRPr lang="en-US" sz="3600" dirty="0">
              <a:solidFill>
                <a:srgbClr val="003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6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975" y="282192"/>
            <a:ext cx="6624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90596" y="1290112"/>
            <a:ext cx="1207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58AAF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Importance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4" y="2338486"/>
            <a:ext cx="1391449" cy="139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08" y="2338485"/>
            <a:ext cx="1391449" cy="1391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33" y="2338483"/>
            <a:ext cx="1391449" cy="1391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87" y="2338483"/>
            <a:ext cx="1391449" cy="1391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79" y="2338482"/>
            <a:ext cx="1391449" cy="1391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33" y="2338481"/>
            <a:ext cx="1391449" cy="13914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25" y="2338481"/>
            <a:ext cx="1391449" cy="13914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054" y="4581066"/>
            <a:ext cx="61385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3E6B"/>
                </a:solidFill>
              </a:rPr>
              <a:t>Creating an environment for people</a:t>
            </a:r>
          </a:p>
          <a:p>
            <a:pPr algn="ctr"/>
            <a:r>
              <a:rPr lang="en-US" sz="3200" dirty="0" smtClean="0">
                <a:solidFill>
                  <a:srgbClr val="003E6B"/>
                </a:solidFill>
              </a:rPr>
              <a:t>to communicate with each other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64666" y="2126264"/>
            <a:ext cx="44995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3E6B"/>
                </a:solidFill>
              </a:rPr>
              <a:t>Creating posts</a:t>
            </a:r>
          </a:p>
          <a:p>
            <a:r>
              <a:rPr lang="en-US" sz="2800" dirty="0" smtClean="0">
                <a:solidFill>
                  <a:srgbClr val="003E6B"/>
                </a:solidFill>
              </a:rPr>
              <a:t>Selling products in the shop</a:t>
            </a:r>
          </a:p>
          <a:p>
            <a:r>
              <a:rPr lang="en-US" sz="2800" dirty="0" smtClean="0">
                <a:solidFill>
                  <a:srgbClr val="003E6B"/>
                </a:solidFill>
              </a:rPr>
              <a:t>Creating problem posts</a:t>
            </a:r>
          </a:p>
          <a:p>
            <a:r>
              <a:rPr lang="en-US" sz="2800" dirty="0" smtClean="0">
                <a:solidFill>
                  <a:srgbClr val="003E6B"/>
                </a:solidFill>
              </a:rPr>
              <a:t>Chatting with each other</a:t>
            </a:r>
            <a:endParaRPr lang="en-US" sz="2800" dirty="0">
              <a:solidFill>
                <a:srgbClr val="003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4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975" y="282192"/>
            <a:ext cx="6624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spc="-150" dirty="0">
                <a:gradFill>
                  <a:gsLst>
                    <a:gs pos="0">
                      <a:srgbClr val="058AAF"/>
                    </a:gs>
                    <a:gs pos="100000">
                      <a:srgbClr val="003E6B"/>
                    </a:gs>
                  </a:gsLst>
                  <a:lin ang="8400000" scaled="0"/>
                </a:gradFill>
                <a:latin typeface="Tw Cen MT" panose="020B0602020104020603" pitchFamily="34" charset="0"/>
              </a:rPr>
              <a:t>Problem statement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90596" y="1290112"/>
            <a:ext cx="1207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58AAF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Importance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62" y="2293956"/>
            <a:ext cx="2855844" cy="2141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19" y="736368"/>
            <a:ext cx="2336143" cy="2336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975" y="4632324"/>
            <a:ext cx="5636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3E6B"/>
                </a:solidFill>
              </a:rPr>
              <a:t>Is your car broken suddenly ?</a:t>
            </a:r>
            <a:endParaRPr lang="en-US" sz="3600" dirty="0">
              <a:solidFill>
                <a:srgbClr val="003E6B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55" y="1983463"/>
            <a:ext cx="2147918" cy="21479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95872" y="3072511"/>
            <a:ext cx="3890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3E6B"/>
                </a:solidFill>
              </a:rPr>
              <a:t>Create a problem post</a:t>
            </a:r>
            <a:endParaRPr lang="en-US" sz="3200" dirty="0">
              <a:solidFill>
                <a:srgbClr val="003E6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6280" y="4539990"/>
            <a:ext cx="4409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3E6B"/>
                </a:solidFill>
              </a:rPr>
              <a:t>Then people can easily know your</a:t>
            </a:r>
          </a:p>
          <a:p>
            <a:pPr algn="ctr"/>
            <a:r>
              <a:rPr lang="en-US" sz="2400" dirty="0" smtClean="0">
                <a:solidFill>
                  <a:srgbClr val="003E6B"/>
                </a:solidFill>
              </a:rPr>
              <a:t>Location and come to help you</a:t>
            </a:r>
            <a:endParaRPr lang="en-US" sz="2400" dirty="0">
              <a:solidFill>
                <a:srgbClr val="003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29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5637" y="3951924"/>
            <a:ext cx="489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E6B"/>
                </a:solidFill>
                <a:latin typeface="Tw Cen MT" panose="020B0602020104020603" pitchFamily="34" charset="0"/>
                <a:cs typeface="Segoe UI" panose="020B0502040204020203" pitchFamily="34" charset="0"/>
              </a:rPr>
              <a:t>Related Apps</a:t>
            </a:r>
            <a:endParaRPr lang="en-US" sz="4000" dirty="0">
              <a:solidFill>
                <a:srgbClr val="003E6B"/>
              </a:solidFill>
              <a:latin typeface="Tw Cen MT" panose="020B06020201040206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12" y="176117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6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1723</TotalTime>
  <Words>229</Words>
  <Application>Microsoft Office PowerPoint</Application>
  <PresentationFormat>Widescreen</PresentationFormat>
  <Paragraphs>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CoreI5</cp:lastModifiedBy>
  <cp:revision>267</cp:revision>
  <dcterms:created xsi:type="dcterms:W3CDTF">2020-07-26T00:44:45Z</dcterms:created>
  <dcterms:modified xsi:type="dcterms:W3CDTF">2021-07-03T23:57:20Z</dcterms:modified>
</cp:coreProperties>
</file>